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95" r:id="rId2"/>
    <p:sldId id="290" r:id="rId3"/>
    <p:sldId id="256" r:id="rId4"/>
    <p:sldId id="289" r:id="rId5"/>
    <p:sldId id="296" r:id="rId6"/>
    <p:sldId id="298" r:id="rId7"/>
    <p:sldId id="297" r:id="rId8"/>
    <p:sldId id="299" r:id="rId9"/>
    <p:sldId id="301" r:id="rId10"/>
    <p:sldId id="291" r:id="rId11"/>
    <p:sldId id="294" r:id="rId12"/>
    <p:sldId id="304" r:id="rId13"/>
    <p:sldId id="303" r:id="rId14"/>
    <p:sldId id="306" r:id="rId15"/>
    <p:sldId id="305" r:id="rId16"/>
    <p:sldId id="300" r:id="rId17"/>
    <p:sldId id="292" r:id="rId18"/>
    <p:sldId id="287" r:id="rId1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6" userDrawn="1">
          <p15:clr>
            <a:srgbClr val="A4A3A4"/>
          </p15:clr>
        </p15:guide>
        <p15:guide id="2" pos="1527" userDrawn="1">
          <p15:clr>
            <a:srgbClr val="A4A3A4"/>
          </p15:clr>
        </p15:guide>
        <p15:guide id="3" orient="horz" pos="482" userDrawn="1">
          <p15:clr>
            <a:srgbClr val="A4A3A4"/>
          </p15:clr>
        </p15:guide>
        <p15:guide id="4" pos="4997" userDrawn="1">
          <p15:clr>
            <a:srgbClr val="A4A3A4"/>
          </p15:clr>
        </p15:guide>
        <p15:guide id="5" pos="3613" userDrawn="1">
          <p15:clr>
            <a:srgbClr val="A4A3A4"/>
          </p15:clr>
        </p15:guide>
        <p15:guide id="6" pos="3999" userDrawn="1">
          <p15:clr>
            <a:srgbClr val="A4A3A4"/>
          </p15:clr>
        </p15:guide>
        <p15:guide id="7" pos="6085" userDrawn="1">
          <p15:clr>
            <a:srgbClr val="A4A3A4"/>
          </p15:clr>
        </p15:guide>
        <p15:guide id="8" pos="1459" userDrawn="1">
          <p15:clr>
            <a:srgbClr val="A4A3A4"/>
          </p15:clr>
        </p15:guide>
        <p15:guide id="9" pos="393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153E98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93" autoAdjust="0"/>
    <p:restoredTop sz="94630" autoAdjust="0"/>
  </p:normalViewPr>
  <p:slideViewPr>
    <p:cSldViewPr snapToGrid="0" showGuides="1">
      <p:cViewPr varScale="1">
        <p:scale>
          <a:sx n="142" d="100"/>
          <a:sy n="142" d="100"/>
        </p:scale>
        <p:origin x="112" y="316"/>
      </p:cViewPr>
      <p:guideLst>
        <p:guide orient="horz" pos="346"/>
        <p:guide pos="1527"/>
        <p:guide orient="horz" pos="482"/>
        <p:guide pos="4997"/>
        <p:guide pos="3613"/>
        <p:guide pos="3999"/>
        <p:guide pos="6085"/>
        <p:guide pos="1459"/>
        <p:guide pos="393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1608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265461-1ABA-4B0C-86F3-C9BC2DC3B432}" type="datetimeFigureOut">
              <a:rPr lang="pt-BR" smtClean="0"/>
              <a:t>15/04/2021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592AF5-DBDF-4E41-87A2-C87BBD47E0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383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92AF5-DBDF-4E41-87A2-C87BBD47E038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21791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92AF5-DBDF-4E41-87A2-C87BBD47E038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1991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92AF5-DBDF-4E41-87A2-C87BBD47E038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9748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92AF5-DBDF-4E41-87A2-C87BBD47E038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30707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92AF5-DBDF-4E41-87A2-C87BBD47E038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005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92AF5-DBDF-4E41-87A2-C87BBD47E038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73582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92AF5-DBDF-4E41-87A2-C87BBD47E038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40965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92AF5-DBDF-4E41-87A2-C87BBD47E038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41620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92AF5-DBDF-4E41-87A2-C87BBD47E038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75101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92AF5-DBDF-4E41-87A2-C87BBD47E038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4582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3C0AD9-6C72-4DE5-81DF-CEF578E648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68B0EA9-0972-4F7B-BB70-DD3CA7D9B6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350C973-D70E-4A43-90E9-01434FB08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5D560-8D37-4A07-8ED2-6BB268D15310}" type="datetimeFigureOut">
              <a:rPr lang="pt-BR" smtClean="0"/>
              <a:t>15/04/2021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36BD404-46CA-42EA-B2FD-A5A188810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7DA678B-3A9C-4857-8ADF-2B713BBA9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92CF3-CA29-4C5B-AEFA-F52D79708FF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6800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97EDF5-4219-44ED-85C3-738980937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19577CD-74F6-41FB-923C-6C7BD1798B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33735BD-677A-4DCC-B768-8C99E7A86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5D560-8D37-4A07-8ED2-6BB268D15310}" type="datetimeFigureOut">
              <a:rPr lang="pt-BR" smtClean="0"/>
              <a:t>15/04/2021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4821B0C-E839-4090-8D15-DC453E0B1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2217F19-37E6-4591-ABF5-6402FB2E0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92CF3-CA29-4C5B-AEFA-F52D79708FF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28687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CA179B3-9CB5-432D-8906-124C23F752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011023C-2A46-432B-AFE3-12C263BB40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E0E2FBD-F538-425B-B065-55897FD88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5D560-8D37-4A07-8ED2-6BB268D15310}" type="datetimeFigureOut">
              <a:rPr lang="pt-BR" smtClean="0"/>
              <a:t>15/04/2021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95389F9-B9A3-4ACD-9811-386659ECE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ECB9B3D-B763-422C-88E1-F8F8A7DA1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92CF3-CA29-4C5B-AEFA-F52D79708FF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02915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1275AB-C0BD-4B26-8B4D-F57BF8483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55CCA3A-5F1E-4A3A-B926-7E3D674A3D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07C4255-1C4F-403F-A195-CFB1B9622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5D560-8D37-4A07-8ED2-6BB268D15310}" type="datetimeFigureOut">
              <a:rPr lang="pt-BR" smtClean="0"/>
              <a:t>15/04/2021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C86C784-6F22-4DE5-A5BB-6D8036997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3399924-3909-4F43-97F2-CC1EADFB4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92CF3-CA29-4C5B-AEFA-F52D79708FF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37013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6ED5D6-76C6-41DF-9D14-482A18F0A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620CC30-6560-4682-9597-CE00357605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538AD1D-3F76-4529-8614-14F27930A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5D560-8D37-4A07-8ED2-6BB268D15310}" type="datetimeFigureOut">
              <a:rPr lang="pt-BR" smtClean="0"/>
              <a:t>15/04/2021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58BA277-37CE-4F1D-B410-2DF9A772D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C8DBCFC-3AD1-45F0-A691-0C634B6AA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92CF3-CA29-4C5B-AEFA-F52D79708FF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56146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98C987-D420-4F98-9D80-7614944F7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B1C9CFF-4EC3-4730-95D3-6E082BEF66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F06DFC6-DB89-457D-A040-9B6F15C4A2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1427728-34BA-4597-BB9D-A0FA5CC3E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5D560-8D37-4A07-8ED2-6BB268D15310}" type="datetimeFigureOut">
              <a:rPr lang="pt-BR" smtClean="0"/>
              <a:t>15/04/2021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E5DB926-FC7D-436D-A226-A7258BB17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8CE29AB-1418-4E7B-A03B-6D41C2BD7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92CF3-CA29-4C5B-AEFA-F52D79708FF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4222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EE728B-20A5-4219-A1F9-17AC3777E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822EFB4-580E-407F-BEFC-8F59A31FB2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3E0E83C-6D4D-47CF-B152-62C2C6C71F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FF865CA-C19C-469C-A125-95AC9D1B50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26E4127D-E731-4BE9-8D99-65BC71C20F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E3F7348F-1424-4DFA-942C-7BEDB0981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5D560-8D37-4A07-8ED2-6BB268D15310}" type="datetimeFigureOut">
              <a:rPr lang="pt-BR" smtClean="0"/>
              <a:t>15/04/2021</a:t>
            </a:fld>
            <a:endParaRPr lang="pt-BR" dirty="0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6489E23-70B4-46B1-98A9-CD6B85746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A4CB4914-0869-47BA-8C43-C126FF497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92CF3-CA29-4C5B-AEFA-F52D79708FF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85933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A46DF0-0282-409F-B1F3-14E5BB74A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0915BCBB-DC80-4315-BD22-A51ACE165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5D560-8D37-4A07-8ED2-6BB268D15310}" type="datetimeFigureOut">
              <a:rPr lang="pt-BR" smtClean="0"/>
              <a:t>15/04/2021</a:t>
            </a:fld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8E9C8F3-3868-4560-A7D3-C99D19661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3706170-0BB9-47C0-BF13-20D38DEAA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92CF3-CA29-4C5B-AEFA-F52D79708FF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39292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E7D09EE-2D40-483A-8AF8-DFACD308F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5D560-8D37-4A07-8ED2-6BB268D15310}" type="datetimeFigureOut">
              <a:rPr lang="pt-BR" smtClean="0"/>
              <a:t>15/04/2021</a:t>
            </a:fld>
            <a:endParaRPr lang="pt-BR" dirty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3554512-788D-47F3-8D25-1A8CF9F76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9504709-9D14-46FD-B47C-4603DB148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92CF3-CA29-4C5B-AEFA-F52D79708FF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15027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B3F684-84FF-4135-8FBC-D4B11049B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3D1957A-0013-425C-97DD-34C3C83FE6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67F2BFD-0EF2-434C-AE4E-243B820531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41E5E04-2E8C-44EF-8C58-10919B165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5D560-8D37-4A07-8ED2-6BB268D15310}" type="datetimeFigureOut">
              <a:rPr lang="pt-BR" smtClean="0"/>
              <a:t>15/04/2021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7F5422B-B073-46E9-8A2A-92CCA6F84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300F414-1FB7-4E17-8ED0-4BD734E9F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92CF3-CA29-4C5B-AEFA-F52D79708FF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7160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1604D2-0F6F-47AD-B531-18A026F17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94FAFB1E-1641-4DD5-B627-E37C8E12A5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C15B193-66EB-46C9-BE92-A599D292F1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5679BFB-C6E6-405D-841E-DC1272E29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5D560-8D37-4A07-8ED2-6BB268D15310}" type="datetimeFigureOut">
              <a:rPr lang="pt-BR" smtClean="0"/>
              <a:t>15/04/2021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900C181-9E59-4218-8683-852C988DD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AEFD236-778B-4059-9467-B76674990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92CF3-CA29-4C5B-AEFA-F52D79708FF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0470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DDC9DDC-18DA-4240-94D7-82D7E270C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3F51F59-B077-4DFF-B6F9-7DFEC110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561E813-F817-4692-A99D-CA95FD1E32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A5D560-8D37-4A07-8ED2-6BB268D15310}" type="datetimeFigureOut">
              <a:rPr lang="pt-BR" smtClean="0"/>
              <a:t>15/04/2021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3E1EA86-20AA-498A-A487-FB9D538957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EB19201-0B56-404F-A77F-01B4D998AF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E92CF3-CA29-4C5B-AEFA-F52D79708FF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98849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emf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16.png"/><Relationship Id="rId7" Type="http://schemas.openxmlformats.org/officeDocument/2006/relationships/image" Target="../media/image4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15.png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emf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9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emf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emf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emf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20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87DF9BCA-5A60-4802-BEC6-A8DDF6E36C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9" y="-157988"/>
            <a:ext cx="12188642" cy="6848855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63802BBD-11A3-45B1-A6C3-7EDD6A557369}"/>
              </a:ext>
            </a:extLst>
          </p:cNvPr>
          <p:cNvSpPr txBox="1"/>
          <p:nvPr/>
        </p:nvSpPr>
        <p:spPr>
          <a:xfrm>
            <a:off x="3550199" y="2410729"/>
            <a:ext cx="460279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Terminal de Teleatendimento</a:t>
            </a:r>
            <a:endParaRPr lang="pt-BR" sz="2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4C408C9-557C-4287-A267-9DEAF7118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775" y="503908"/>
            <a:ext cx="2294183" cy="34503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7275ABCA-D172-4E4C-91B0-69E9968841CC}"/>
              </a:ext>
            </a:extLst>
          </p:cNvPr>
          <p:cNvSpPr txBox="1"/>
          <p:nvPr/>
        </p:nvSpPr>
        <p:spPr>
          <a:xfrm>
            <a:off x="505823" y="4961403"/>
            <a:ext cx="10009777" cy="1392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pt-BR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Plataforma de </a:t>
            </a:r>
          </a:p>
          <a:p>
            <a:pPr>
              <a:spcBef>
                <a:spcPts val="500"/>
              </a:spcBef>
            </a:pPr>
            <a:r>
              <a:rPr lang="pt-BR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teleatendimento,</a:t>
            </a:r>
          </a:p>
          <a:p>
            <a:pPr>
              <a:spcBef>
                <a:spcPts val="500"/>
              </a:spcBef>
            </a:pPr>
            <a:r>
              <a:rPr lang="pt-BR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comunicação instantânea.</a:t>
            </a:r>
          </a:p>
          <a:p>
            <a:pPr>
              <a:spcBef>
                <a:spcPts val="500"/>
              </a:spcBef>
            </a:pPr>
            <a:r>
              <a:rPr lang="pt-BR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Conexões seguras criptografadas de ponta-a-ponta, aderente LGPD.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B2A2D16-44D5-45C5-8C20-D8E61DAAB1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7521" y="2236175"/>
            <a:ext cx="1275893" cy="22216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0C3ADB00-5A41-4D91-8C4C-EF2DF8A72B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3677" y="167133"/>
            <a:ext cx="4423366" cy="126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04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iagrama, Desenho técnico&#10;&#10;Descrição gerada automaticamente">
            <a:extLst>
              <a:ext uri="{FF2B5EF4-FFF2-40B4-BE49-F238E27FC236}">
                <a16:creationId xmlns:a16="http://schemas.microsoft.com/office/drawing/2014/main" id="{5E96F0F6-8EC0-44E1-963F-39D73ABEE2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245" y="386517"/>
            <a:ext cx="6564150" cy="6084966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24E0FB0B-2C5C-4368-B1ED-560ACC407D5C}"/>
              </a:ext>
            </a:extLst>
          </p:cNvPr>
          <p:cNvSpPr txBox="1"/>
          <p:nvPr/>
        </p:nvSpPr>
        <p:spPr>
          <a:xfrm>
            <a:off x="1277582" y="1294162"/>
            <a:ext cx="1331582" cy="4160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pt-BR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HOSPITAIS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87C59B1-26A6-484F-8C76-F6DAA024A6AA}"/>
              </a:ext>
            </a:extLst>
          </p:cNvPr>
          <p:cNvSpPr txBox="1"/>
          <p:nvPr/>
        </p:nvSpPr>
        <p:spPr>
          <a:xfrm>
            <a:off x="7912878" y="1267117"/>
            <a:ext cx="1664238" cy="4160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ENFERMAGEM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764A93F-C824-419B-86C4-DF94DB6F5940}"/>
              </a:ext>
            </a:extLst>
          </p:cNvPr>
          <p:cNvSpPr txBox="1"/>
          <p:nvPr/>
        </p:nvSpPr>
        <p:spPr>
          <a:xfrm>
            <a:off x="5225586" y="2426168"/>
            <a:ext cx="514885" cy="4160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46FC5D61-CCD9-49B4-BF8C-5CB34549E226}"/>
              </a:ext>
            </a:extLst>
          </p:cNvPr>
          <p:cNvSpPr txBox="1"/>
          <p:nvPr/>
        </p:nvSpPr>
        <p:spPr>
          <a:xfrm>
            <a:off x="7934653" y="4826026"/>
            <a:ext cx="1436612" cy="4160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 CARE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1B847449-B07E-4E6E-8447-AF4E3B1E73FD}"/>
              </a:ext>
            </a:extLst>
          </p:cNvPr>
          <p:cNvSpPr txBox="1"/>
          <p:nvPr/>
        </p:nvSpPr>
        <p:spPr>
          <a:xfrm>
            <a:off x="9011565" y="3021472"/>
            <a:ext cx="1695464" cy="4160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LABORATÓRIO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2F0AC206-37FA-4614-ACC4-31FB047ED667}"/>
              </a:ext>
            </a:extLst>
          </p:cNvPr>
          <p:cNvSpPr txBox="1"/>
          <p:nvPr/>
        </p:nvSpPr>
        <p:spPr>
          <a:xfrm>
            <a:off x="394056" y="4862815"/>
            <a:ext cx="2175083" cy="4160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pt-BR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PRONTO SOCORRO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AEF5FCE2-79FF-4C91-8701-D479F8CD3649}"/>
              </a:ext>
            </a:extLst>
          </p:cNvPr>
          <p:cNvSpPr txBox="1"/>
          <p:nvPr/>
        </p:nvSpPr>
        <p:spPr>
          <a:xfrm>
            <a:off x="407930" y="3031619"/>
            <a:ext cx="1048685" cy="4160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pt-BR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EXAMES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E353981-DF97-4D45-BF08-76347F57A2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8542" y="1098233"/>
            <a:ext cx="560474" cy="1043345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441E12CD-64D7-4E4F-B240-F19FD78EC4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84735" y="2914159"/>
            <a:ext cx="560474" cy="1043345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F1911FA4-98DB-48E3-BF2D-9C33F26DB1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05632" y="4716422"/>
            <a:ext cx="560474" cy="1043345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2B0540F6-348F-4A8B-BDCE-239CF4C777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400951" y="1093586"/>
            <a:ext cx="560474" cy="1043345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AF8BF489-9222-4AFC-AEAE-71F8B3677E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400951" y="4721069"/>
            <a:ext cx="560474" cy="1043345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DB76ADF5-AFB2-4753-A7AA-E98DB10C9E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309431" y="2907327"/>
            <a:ext cx="560474" cy="1043345"/>
          </a:xfrm>
          <a:prstGeom prst="rect">
            <a:avLst/>
          </a:prstGeom>
        </p:spPr>
      </p:pic>
      <p:sp>
        <p:nvSpPr>
          <p:cNvPr id="24" name="Retângulo: Cantos Superiores Arredondados 23">
            <a:extLst>
              <a:ext uri="{FF2B5EF4-FFF2-40B4-BE49-F238E27FC236}">
                <a16:creationId xmlns:a16="http://schemas.microsoft.com/office/drawing/2014/main" id="{F2F18C22-ADD0-4D42-9DCB-00F529F08332}"/>
              </a:ext>
            </a:extLst>
          </p:cNvPr>
          <p:cNvSpPr/>
          <p:nvPr/>
        </p:nvSpPr>
        <p:spPr>
          <a:xfrm rot="16200000">
            <a:off x="10111589" y="-907136"/>
            <a:ext cx="898904" cy="326192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153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F2D5EE81-3267-41CE-AE0C-4111484E0052}"/>
              </a:ext>
            </a:extLst>
          </p:cNvPr>
          <p:cNvSpPr txBox="1"/>
          <p:nvPr/>
        </p:nvSpPr>
        <p:spPr>
          <a:xfrm>
            <a:off x="9177058" y="413997"/>
            <a:ext cx="2743259" cy="597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50"/>
              </a:spcBef>
            </a:pPr>
            <a:r>
              <a:rPr 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Tenha a melhor opção em</a:t>
            </a:r>
          </a:p>
          <a:p>
            <a:pPr algn="r">
              <a:spcBef>
                <a:spcPts val="50"/>
              </a:spcBef>
            </a:pPr>
            <a:r>
              <a:rPr 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comunicação instantânea  </a:t>
            </a:r>
          </a:p>
        </p:txBody>
      </p:sp>
      <p:sp>
        <p:nvSpPr>
          <p:cNvPr id="22" name="Retângulo: Cantos Superiores Arredondados 21">
            <a:extLst>
              <a:ext uri="{FF2B5EF4-FFF2-40B4-BE49-F238E27FC236}">
                <a16:creationId xmlns:a16="http://schemas.microsoft.com/office/drawing/2014/main" id="{558BB4BF-764F-4F6B-8B1F-CA7E5E60F554}"/>
              </a:ext>
            </a:extLst>
          </p:cNvPr>
          <p:cNvSpPr/>
          <p:nvPr/>
        </p:nvSpPr>
        <p:spPr>
          <a:xfrm rot="5400000">
            <a:off x="9642712" y="3997788"/>
            <a:ext cx="2755251" cy="2343325"/>
          </a:xfrm>
          <a:prstGeom prst="round2SameRect">
            <a:avLst>
              <a:gd name="adj1" fmla="val 0"/>
              <a:gd name="adj2" fmla="val 4273"/>
            </a:avLst>
          </a:prstGeom>
          <a:solidFill>
            <a:srgbClr val="00B0F0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pt-BR" sz="1500" b="1" kern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966960B3-EA43-43D5-BA27-942D7A0588E6}"/>
              </a:ext>
            </a:extLst>
          </p:cNvPr>
          <p:cNvSpPr txBox="1"/>
          <p:nvPr/>
        </p:nvSpPr>
        <p:spPr>
          <a:xfrm>
            <a:off x="10070589" y="4417074"/>
            <a:ext cx="1938251" cy="18557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1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Hospitais;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1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Clínicas;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1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 Care;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1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Laboratórios;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1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Casa de Repouso;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1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Casa para idosos.</a:t>
            </a:r>
            <a:endParaRPr lang="pt-BR" sz="1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1B847449-B07E-4E6E-8447-AF4E3B1E73FD}"/>
              </a:ext>
            </a:extLst>
          </p:cNvPr>
          <p:cNvSpPr txBox="1"/>
          <p:nvPr/>
        </p:nvSpPr>
        <p:spPr>
          <a:xfrm>
            <a:off x="10009738" y="3923749"/>
            <a:ext cx="1393330" cy="4160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600" b="1" dirty="0">
                <a:solidFill>
                  <a:srgbClr val="153E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UTILIZE EM: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4508F0B4-659F-42C7-B121-AF5C7C2482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119"/>
          <a:stretch/>
        </p:blipFill>
        <p:spPr>
          <a:xfrm>
            <a:off x="415889" y="234729"/>
            <a:ext cx="1319013" cy="85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82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3" grpId="0"/>
      <p:bldP spid="14" grpId="0"/>
      <p:bldP spid="15" grpId="0"/>
      <p:bldP spid="16" grpId="0"/>
      <p:bldP spid="24" grpId="0" animBg="1"/>
      <p:bldP spid="25" grpId="0"/>
      <p:bldP spid="22" grpId="0" animBg="1"/>
      <p:bldP spid="26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063CF69-6D77-4F3C-8096-931E77AB02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r="78"/>
          <a:stretch/>
        </p:blipFill>
        <p:spPr>
          <a:xfrm>
            <a:off x="0" y="-9910"/>
            <a:ext cx="12192000" cy="6867910"/>
          </a:xfrm>
          <a:prstGeom prst="rect">
            <a:avLst/>
          </a:prstGeom>
        </p:spPr>
      </p:pic>
      <p:sp>
        <p:nvSpPr>
          <p:cNvPr id="21" name="Elipse 20">
            <a:extLst>
              <a:ext uri="{FF2B5EF4-FFF2-40B4-BE49-F238E27FC236}">
                <a16:creationId xmlns:a16="http://schemas.microsoft.com/office/drawing/2014/main" id="{EED985B9-42C0-4010-8DAC-882D9838E80F}"/>
              </a:ext>
            </a:extLst>
          </p:cNvPr>
          <p:cNvSpPr/>
          <p:nvPr/>
        </p:nvSpPr>
        <p:spPr>
          <a:xfrm>
            <a:off x="7082587" y="479222"/>
            <a:ext cx="2325547" cy="229890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pt-BR" sz="1500" b="1" kern="1000" dirty="0">
                <a:ea typeface="Times New Roman" panose="02020603050405020304" pitchFamily="18" charset="0"/>
                <a:cs typeface="Times New Roman" panose="02020603050405020304" pitchFamily="18" charset="0"/>
              </a:rPr>
              <a:t>Contamos </a:t>
            </a:r>
          </a:p>
          <a:p>
            <a:pPr algn="ctr">
              <a:lnSpc>
                <a:spcPct val="150000"/>
              </a:lnSpc>
            </a:pPr>
            <a:r>
              <a:rPr lang="pt-BR" sz="1500" b="1" kern="1000" dirty="0">
                <a:ea typeface="Times New Roman" panose="02020603050405020304" pitchFamily="18" charset="0"/>
                <a:cs typeface="Times New Roman" panose="02020603050405020304" pitchFamily="18" charset="0"/>
              </a:rPr>
              <a:t>com o perfil de A</a:t>
            </a:r>
            <a:r>
              <a:rPr lang="pt-BR" sz="1500" b="1" kern="1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DMINISTRADOR</a:t>
            </a:r>
          </a:p>
          <a:p>
            <a:pPr algn="ctr">
              <a:lnSpc>
                <a:spcPct val="150000"/>
              </a:lnSpc>
            </a:pPr>
            <a:r>
              <a:rPr lang="pt-BR" sz="1500" b="1" kern="1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com recursos</a:t>
            </a:r>
          </a:p>
          <a:p>
            <a:pPr algn="ctr">
              <a:lnSpc>
                <a:spcPct val="150000"/>
              </a:lnSpc>
            </a:pPr>
            <a:r>
              <a:rPr lang="pt-BR" sz="1500" b="1" kern="1000" dirty="0">
                <a:ea typeface="Times New Roman" panose="02020603050405020304" pitchFamily="18" charset="0"/>
                <a:cs typeface="Times New Roman" panose="02020603050405020304" pitchFamily="18" charset="0"/>
              </a:rPr>
              <a:t>adicionais</a:t>
            </a:r>
            <a:endParaRPr lang="pt-BR" sz="1500" b="1" kern="10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pt-BR" sz="10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00AEFDD-13AF-45C8-80C9-DB4A5B7768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1" t="-2451" r="-1164" b="18"/>
          <a:stretch/>
        </p:blipFill>
        <p:spPr>
          <a:xfrm>
            <a:off x="5701554" y="2731118"/>
            <a:ext cx="5831540" cy="32766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4C5850B-A7AF-40D5-B238-62558195F5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8538" y="268769"/>
            <a:ext cx="1824247" cy="60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84756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063CF69-6D77-4F3C-8096-931E77AB02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4" b="7814"/>
          <a:stretch/>
        </p:blipFill>
        <p:spPr>
          <a:xfrm>
            <a:off x="0" y="-9910"/>
            <a:ext cx="12192000" cy="686791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09CA5E97-DD0B-4529-82F3-F91CF50628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02" t="-1526" r="-3945" b="2337"/>
          <a:stretch/>
        </p:blipFill>
        <p:spPr>
          <a:xfrm>
            <a:off x="2316163" y="549275"/>
            <a:ext cx="3419475" cy="55447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7E40CF3-13DD-45E8-8C15-FA6B664C17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72" t="-2146" r="-3875" b="1763"/>
          <a:stretch/>
        </p:blipFill>
        <p:spPr>
          <a:xfrm>
            <a:off x="6352517" y="549275"/>
            <a:ext cx="3419475" cy="55447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5" name="Elipse 14">
            <a:extLst>
              <a:ext uri="{FF2B5EF4-FFF2-40B4-BE49-F238E27FC236}">
                <a16:creationId xmlns:a16="http://schemas.microsoft.com/office/drawing/2014/main" id="{F30E2190-A029-46D1-A047-3533E83796A6}"/>
              </a:ext>
            </a:extLst>
          </p:cNvPr>
          <p:cNvSpPr/>
          <p:nvPr/>
        </p:nvSpPr>
        <p:spPr>
          <a:xfrm>
            <a:off x="4919180" y="3056235"/>
            <a:ext cx="2251173" cy="233680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pt-BR" sz="1500" b="1" kern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Personalize</a:t>
            </a:r>
          </a:p>
          <a:p>
            <a:pPr algn="ctr">
              <a:lnSpc>
                <a:spcPct val="150000"/>
              </a:lnSpc>
            </a:pPr>
            <a:r>
              <a:rPr lang="pt-BR" sz="1500" b="1" kern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seu terminal de</a:t>
            </a:r>
          </a:p>
          <a:p>
            <a:pPr algn="ctr">
              <a:lnSpc>
                <a:spcPct val="150000"/>
              </a:lnSpc>
            </a:pPr>
            <a:r>
              <a:rPr lang="pt-BR" sz="1500" b="1" kern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atendimento</a:t>
            </a:r>
            <a:endParaRPr lang="pt-BR" sz="1500" b="1" kern="1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pt-BR" sz="100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98CCDE0-C5F8-4EC5-B82B-9324E074B8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88538" y="268769"/>
            <a:ext cx="1824247" cy="60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3011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063CF69-6D77-4F3C-8096-931E77AB02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4" b="7814"/>
          <a:stretch/>
        </p:blipFill>
        <p:spPr>
          <a:xfrm>
            <a:off x="0" y="-9910"/>
            <a:ext cx="12192000" cy="686791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DE82C3E-03C0-4D21-A103-1B6499A4B4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07" t="-2086" r="-3617" b="1714"/>
          <a:stretch/>
        </p:blipFill>
        <p:spPr>
          <a:xfrm>
            <a:off x="8193741" y="454667"/>
            <a:ext cx="3397624" cy="55117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7E40CF3-13DD-45E8-8C15-FA6B664C17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32" t="-1481" r="-2473" b="2132"/>
          <a:stretch/>
        </p:blipFill>
        <p:spPr>
          <a:xfrm>
            <a:off x="4328727" y="454666"/>
            <a:ext cx="3364219" cy="55574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09CA5E97-DD0B-4529-82F3-F91CF50628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86" t="-1996" r="-3229" b="1769"/>
          <a:stretch/>
        </p:blipFill>
        <p:spPr>
          <a:xfrm>
            <a:off x="528354" y="454666"/>
            <a:ext cx="3299578" cy="55574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5" name="Elipse 14">
            <a:extLst>
              <a:ext uri="{FF2B5EF4-FFF2-40B4-BE49-F238E27FC236}">
                <a16:creationId xmlns:a16="http://schemas.microsoft.com/office/drawing/2014/main" id="{F30E2190-A029-46D1-A047-3533E83796A6}"/>
              </a:ext>
            </a:extLst>
          </p:cNvPr>
          <p:cNvSpPr/>
          <p:nvPr/>
        </p:nvSpPr>
        <p:spPr>
          <a:xfrm>
            <a:off x="1215814" y="3194050"/>
            <a:ext cx="1990935" cy="2024276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pt-BR" sz="1500" b="1" kern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Crie</a:t>
            </a:r>
          </a:p>
          <a:p>
            <a:pPr algn="ctr">
              <a:lnSpc>
                <a:spcPct val="150000"/>
              </a:lnSpc>
            </a:pPr>
            <a:r>
              <a:rPr lang="pt-BR" sz="1500" b="1" kern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Gerencie n</a:t>
            </a:r>
            <a:r>
              <a:rPr lang="pt-BR" sz="1500" b="1" kern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ovos </a:t>
            </a:r>
            <a:r>
              <a:rPr lang="pt-BR" sz="1500" b="1" kern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pt-BR" sz="1500" b="1" kern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erminais</a:t>
            </a:r>
          </a:p>
          <a:p>
            <a:pPr algn="ctr">
              <a:lnSpc>
                <a:spcPct val="150000"/>
              </a:lnSpc>
            </a:pPr>
            <a:r>
              <a:rPr lang="pt-BR" sz="1500" b="1" kern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 Grupos</a:t>
            </a:r>
            <a:endParaRPr lang="pt-BR" sz="1500" b="1" kern="1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pt-BR" sz="1000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C942A43D-A4ED-4DE9-BDA0-447CB41C85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88538" y="268769"/>
            <a:ext cx="1824247" cy="60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0671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063CF69-6D77-4F3C-8096-931E77AB02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4" b="7814"/>
          <a:stretch/>
        </p:blipFill>
        <p:spPr>
          <a:xfrm>
            <a:off x="0" y="-9910"/>
            <a:ext cx="12192000" cy="686791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09CA5E97-DD0B-4529-82F3-F91CF50628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7" t="-482" r="-1097"/>
          <a:stretch/>
        </p:blipFill>
        <p:spPr>
          <a:xfrm>
            <a:off x="2389095" y="404638"/>
            <a:ext cx="3346544" cy="56893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7E40CF3-13DD-45E8-8C15-FA6B664C17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8" t="-263" r="-841" b="-1"/>
          <a:stretch/>
        </p:blipFill>
        <p:spPr>
          <a:xfrm>
            <a:off x="6331595" y="404638"/>
            <a:ext cx="3328344" cy="56893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5" name="Elipse 14">
            <a:extLst>
              <a:ext uri="{FF2B5EF4-FFF2-40B4-BE49-F238E27FC236}">
                <a16:creationId xmlns:a16="http://schemas.microsoft.com/office/drawing/2014/main" id="{F30E2190-A029-46D1-A047-3533E83796A6}"/>
              </a:ext>
            </a:extLst>
          </p:cNvPr>
          <p:cNvSpPr/>
          <p:nvPr/>
        </p:nvSpPr>
        <p:spPr>
          <a:xfrm>
            <a:off x="5014431" y="3208635"/>
            <a:ext cx="2065820" cy="2119015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pt-BR" sz="1500" b="1" kern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Exclua </a:t>
            </a:r>
          </a:p>
          <a:p>
            <a:pPr algn="ctr">
              <a:lnSpc>
                <a:spcPct val="150000"/>
              </a:lnSpc>
            </a:pPr>
            <a:r>
              <a:rPr lang="pt-BR" sz="1500" b="1" kern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pt-BR" sz="1500" b="1" kern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 apenas Desabilite</a:t>
            </a:r>
          </a:p>
          <a:p>
            <a:pPr algn="ctr">
              <a:lnSpc>
                <a:spcPct val="150000"/>
              </a:lnSpc>
            </a:pPr>
            <a:r>
              <a:rPr lang="pt-BR" sz="1500" b="1" kern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terminais</a:t>
            </a:r>
            <a:endParaRPr lang="pt-BR" sz="1500" b="1" kern="1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pt-BR" sz="100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E4933D5-8EFB-48AC-AE83-4BD125BAF3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88538" y="268769"/>
            <a:ext cx="1824247" cy="60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629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063CF69-6D77-4F3C-8096-931E77AB02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4" b="7734"/>
          <a:stretch/>
        </p:blipFill>
        <p:spPr>
          <a:xfrm>
            <a:off x="0" y="-9910"/>
            <a:ext cx="12192000" cy="686791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8FB0FCDC-2837-4E88-A7FE-833D87654C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3" t="-605" r="-388" b="-698"/>
          <a:stretch/>
        </p:blipFill>
        <p:spPr>
          <a:xfrm>
            <a:off x="4922520" y="508000"/>
            <a:ext cx="6243320" cy="35255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7E40CF3-13DD-45E8-8C15-FA6B664C17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4" t="-322" r="-1073" b="192"/>
          <a:stretch/>
        </p:blipFill>
        <p:spPr>
          <a:xfrm>
            <a:off x="1036320" y="508000"/>
            <a:ext cx="3434080" cy="57302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0" name="Elipse 9">
            <a:extLst>
              <a:ext uri="{FF2B5EF4-FFF2-40B4-BE49-F238E27FC236}">
                <a16:creationId xmlns:a16="http://schemas.microsoft.com/office/drawing/2014/main" id="{33A74EC9-8876-44A7-8072-A884011D3FFA}"/>
              </a:ext>
            </a:extLst>
          </p:cNvPr>
          <p:cNvSpPr/>
          <p:nvPr/>
        </p:nvSpPr>
        <p:spPr>
          <a:xfrm>
            <a:off x="6706666" y="3279030"/>
            <a:ext cx="2793554" cy="2911492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pt-BR" sz="1500" b="1" kern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Geração de</a:t>
            </a:r>
          </a:p>
          <a:p>
            <a:pPr algn="ctr">
              <a:lnSpc>
                <a:spcPct val="150000"/>
              </a:lnSpc>
            </a:pPr>
            <a:r>
              <a:rPr lang="pt-BR" sz="1500" b="1" kern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Tokens dinâmicos para cada terminal,</a:t>
            </a:r>
          </a:p>
          <a:p>
            <a:pPr algn="ctr">
              <a:lnSpc>
                <a:spcPct val="150000"/>
              </a:lnSpc>
            </a:pPr>
            <a:r>
              <a:rPr lang="pt-BR" sz="1500" b="1" kern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 segurança</a:t>
            </a:r>
          </a:p>
          <a:p>
            <a:pPr algn="ctr">
              <a:lnSpc>
                <a:spcPct val="150000"/>
              </a:lnSpc>
            </a:pPr>
            <a:r>
              <a:rPr lang="pt-BR" sz="1500" b="1" kern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criptografada</a:t>
            </a:r>
          </a:p>
          <a:p>
            <a:pPr algn="ctr">
              <a:lnSpc>
                <a:spcPct val="150000"/>
              </a:lnSpc>
            </a:pPr>
            <a:r>
              <a:rPr lang="pt-BR" sz="1500" b="1" kern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ponta-a-ponta</a:t>
            </a:r>
            <a:endParaRPr lang="pt-BR" sz="1500" b="1" kern="1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pt-BR" sz="100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BF6FDF3-F61B-4DF1-940F-04E740F694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6562" t="64074" r="11875" b="29907"/>
          <a:stretch/>
        </p:blipFill>
        <p:spPr>
          <a:xfrm>
            <a:off x="2887518" y="3372377"/>
            <a:ext cx="568644" cy="16649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49F635A6-A244-4295-97F3-5ED030D76D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88538" y="268769"/>
            <a:ext cx="1824247" cy="60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0448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E050ED1-D061-4E81-A629-700E35CB49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084" y="0"/>
            <a:ext cx="6240966" cy="685800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40DED41D-18D1-4E63-8E1C-1827E324B8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0599" y="1935471"/>
            <a:ext cx="3098583" cy="492252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3504130-E9DC-4842-99D7-8920261E12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42076" cy="6858000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648D593D-D0E5-45EC-8CAC-41F1BC01ED32}"/>
              </a:ext>
            </a:extLst>
          </p:cNvPr>
          <p:cNvSpPr/>
          <p:nvPr/>
        </p:nvSpPr>
        <p:spPr>
          <a:xfrm>
            <a:off x="6209783" y="0"/>
            <a:ext cx="7447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E09EE6C9-0831-480B-A31E-53302C1124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3844" y="530339"/>
            <a:ext cx="3901448" cy="5739396"/>
          </a:xfrm>
          <a:prstGeom prst="rect">
            <a:avLst/>
          </a:prstGeom>
        </p:spPr>
      </p:pic>
      <p:pic>
        <p:nvPicPr>
          <p:cNvPr id="3" name="Imagem 2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BD71FAEF-F4A6-4102-BE42-D4286D8179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650" y="1631095"/>
            <a:ext cx="1703835" cy="960122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27136A6B-44C0-43BC-8BC4-3D6DBD373C5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6" r="-622"/>
          <a:stretch/>
        </p:blipFill>
        <p:spPr>
          <a:xfrm>
            <a:off x="-1505" y="3920909"/>
            <a:ext cx="1655212" cy="1684524"/>
          </a:xfrm>
          <a:prstGeom prst="rect">
            <a:avLst/>
          </a:prstGeom>
        </p:spPr>
      </p:pic>
      <p:sp>
        <p:nvSpPr>
          <p:cNvPr id="13" name="Elipse 12">
            <a:extLst>
              <a:ext uri="{FF2B5EF4-FFF2-40B4-BE49-F238E27FC236}">
                <a16:creationId xmlns:a16="http://schemas.microsoft.com/office/drawing/2014/main" id="{D80FFE50-5655-4696-BC94-0254531B6E8F}"/>
              </a:ext>
            </a:extLst>
          </p:cNvPr>
          <p:cNvSpPr/>
          <p:nvPr/>
        </p:nvSpPr>
        <p:spPr>
          <a:xfrm>
            <a:off x="5505006" y="873024"/>
            <a:ext cx="1504838" cy="1497968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pt-BR" sz="1500" b="1" kern="1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Fácil</a:t>
            </a:r>
          </a:p>
          <a:p>
            <a:pPr algn="ctr">
              <a:lnSpc>
                <a:spcPct val="150000"/>
              </a:lnSpc>
            </a:pPr>
            <a:r>
              <a:rPr lang="pt-BR" sz="1500" b="1" kern="1000" dirty="0">
                <a:ea typeface="Times New Roman" panose="02020603050405020304" pitchFamily="18" charset="0"/>
                <a:cs typeface="Times New Roman" panose="02020603050405020304" pitchFamily="18" charset="0"/>
              </a:rPr>
              <a:t>Prático</a:t>
            </a:r>
          </a:p>
          <a:p>
            <a:pPr algn="ctr">
              <a:lnSpc>
                <a:spcPct val="150000"/>
              </a:lnSpc>
            </a:pPr>
            <a:r>
              <a:rPr lang="pt-BR" sz="1500" b="1" kern="1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Funcional</a:t>
            </a:r>
          </a:p>
          <a:p>
            <a:pPr algn="ctr"/>
            <a:endParaRPr lang="pt-BR" sz="1000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BEDF3B19-0E3C-4B9C-B450-EDE2402C53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8538" y="268769"/>
            <a:ext cx="1824247" cy="60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63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2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>
            <a:extLst>
              <a:ext uri="{FF2B5EF4-FFF2-40B4-BE49-F238E27FC236}">
                <a16:creationId xmlns:a16="http://schemas.microsoft.com/office/drawing/2014/main" id="{3CD80449-2B28-40D6-BF85-0BA3E392E4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084" y="0"/>
            <a:ext cx="6240966" cy="6858000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B71148F1-497F-4633-B4B8-C539132D0F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42076" cy="6858000"/>
          </a:xfrm>
          <a:prstGeom prst="rect">
            <a:avLst/>
          </a:prstGeom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2DBF3390-D07E-450C-A09C-3A116F76E070}"/>
              </a:ext>
            </a:extLst>
          </p:cNvPr>
          <p:cNvSpPr/>
          <p:nvPr/>
        </p:nvSpPr>
        <p:spPr>
          <a:xfrm>
            <a:off x="6209783" y="0"/>
            <a:ext cx="7447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D80FFE50-5655-4696-BC94-0254531B6E8F}"/>
              </a:ext>
            </a:extLst>
          </p:cNvPr>
          <p:cNvSpPr/>
          <p:nvPr/>
        </p:nvSpPr>
        <p:spPr>
          <a:xfrm>
            <a:off x="5255158" y="520496"/>
            <a:ext cx="2209688" cy="2272668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pt-BR" sz="1500" b="1" kern="1000" dirty="0">
                <a:ea typeface="Times New Roman" panose="02020603050405020304" pitchFamily="18" charset="0"/>
                <a:cs typeface="Times New Roman" panose="02020603050405020304" pitchFamily="18" charset="0"/>
              </a:rPr>
              <a:t>Encerrando os terminais voltam à tela inicial para novas chamadas</a:t>
            </a:r>
            <a:endParaRPr lang="pt-BR" sz="1500" b="1" kern="10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pt-BR" sz="1000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E374CE39-61A7-4099-80D3-AB8F0B28E7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770" y="536168"/>
            <a:ext cx="3901448" cy="5739396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209FF678-0C87-4524-B865-9ACE423E7C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34191" y="1956715"/>
            <a:ext cx="3098582" cy="490128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03049DC9-E14A-46EF-9491-71C7155BAE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88538" y="268769"/>
            <a:ext cx="1824247" cy="60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38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8521079B-26E4-412E-AF9F-E2AF3E318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224" y="890137"/>
            <a:ext cx="4991407" cy="5993027"/>
          </a:xfrm>
          <a:prstGeom prst="rect">
            <a:avLst/>
          </a:prstGeom>
        </p:spPr>
      </p:pic>
      <p:pic>
        <p:nvPicPr>
          <p:cNvPr id="5" name="Imagem 4" descr="Uma imagem contendo soco inglês, arma, janela&#10;&#10;Descrição gerada automaticamente">
            <a:extLst>
              <a:ext uri="{FF2B5EF4-FFF2-40B4-BE49-F238E27FC236}">
                <a16:creationId xmlns:a16="http://schemas.microsoft.com/office/drawing/2014/main" id="{D3D18700-5268-49CE-AC96-42D7E8A708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852" y="4236360"/>
            <a:ext cx="1532844" cy="115407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EAA2DCD-23B9-4E25-B55D-5788DAC56B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4842" y="540116"/>
            <a:ext cx="7252928" cy="5827756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273BAE49-D3F1-46B9-91E3-5710095E4829}"/>
              </a:ext>
            </a:extLst>
          </p:cNvPr>
          <p:cNvSpPr txBox="1"/>
          <p:nvPr/>
        </p:nvSpPr>
        <p:spPr>
          <a:xfrm>
            <a:off x="353564" y="5765143"/>
            <a:ext cx="2492940" cy="71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00"/>
              </a:spcBef>
            </a:pPr>
            <a:r>
              <a:rPr lang="pt-BR" sz="1300" b="1" dirty="0">
                <a:solidFill>
                  <a:schemeClr val="bg1"/>
                </a:solidFill>
              </a:rPr>
              <a:t>(11) 5105.8520</a:t>
            </a:r>
          </a:p>
          <a:p>
            <a:pPr algn="just">
              <a:spcBef>
                <a:spcPts val="100"/>
              </a:spcBef>
            </a:pPr>
            <a:r>
              <a:rPr lang="pt-BR" sz="1300" b="1" dirty="0">
                <a:solidFill>
                  <a:schemeClr val="bg1"/>
                </a:solidFill>
              </a:rPr>
              <a:t>www.cloudsaude.com.br</a:t>
            </a:r>
          </a:p>
          <a:p>
            <a:pPr algn="just">
              <a:spcBef>
                <a:spcPts val="100"/>
              </a:spcBef>
            </a:pPr>
            <a:r>
              <a:rPr lang="pt-BR" sz="1300" b="1" dirty="0">
                <a:solidFill>
                  <a:schemeClr val="bg1"/>
                </a:solidFill>
              </a:rPr>
              <a:t>comercial@cloudsaude.com.br</a:t>
            </a:r>
            <a:endParaRPr lang="pt-BR" sz="1300" dirty="0">
              <a:solidFill>
                <a:schemeClr val="bg1"/>
              </a:solidFill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BE2A424-CB87-43DA-9016-97F1E891F5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263" y="4829647"/>
            <a:ext cx="666966" cy="666966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F2D5EE81-3267-41CE-AE0C-4111484E0052}"/>
              </a:ext>
            </a:extLst>
          </p:cNvPr>
          <p:cNvSpPr txBox="1"/>
          <p:nvPr/>
        </p:nvSpPr>
        <p:spPr>
          <a:xfrm>
            <a:off x="1329629" y="3258274"/>
            <a:ext cx="2953140" cy="612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50"/>
              </a:spcBef>
            </a:pPr>
            <a:r>
              <a:rPr lang="pt-BR" sz="165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DirectCare</a:t>
            </a:r>
            <a:r>
              <a:rPr lang="pt-BR" sz="165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 mais um</a:t>
            </a:r>
          </a:p>
          <a:p>
            <a:pPr algn="r">
              <a:spcBef>
                <a:spcPts val="50"/>
              </a:spcBef>
            </a:pPr>
            <a:r>
              <a:rPr lang="pt-BR" sz="165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produto da CloudSaúde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19D073D2-A3B8-41F4-B156-B280097451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405" y="374712"/>
            <a:ext cx="3415491" cy="236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94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8099B060-1CFA-4C9B-B4C0-2711A58FD1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1"/>
          <a:stretch/>
        </p:blipFill>
        <p:spPr>
          <a:xfrm flipH="1">
            <a:off x="6502" y="-50801"/>
            <a:ext cx="12185498" cy="685800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B1531AB-AC06-4248-A36D-FDAECD0E9C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3272" y="570896"/>
            <a:ext cx="8671790" cy="5907222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0BDE3A3-392B-4F68-A372-633F2CAC25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3298" y="2880619"/>
            <a:ext cx="1521090" cy="2924892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07D72EF2-BF3E-4FCE-8B77-1C602F79D2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93148" y="2880619"/>
            <a:ext cx="4097368" cy="3112485"/>
          </a:xfrm>
          <a:prstGeom prst="rect">
            <a:avLst/>
          </a:prstGeom>
        </p:spPr>
      </p:pic>
      <p:sp>
        <p:nvSpPr>
          <p:cNvPr id="20" name="Elipse 19">
            <a:extLst>
              <a:ext uri="{FF2B5EF4-FFF2-40B4-BE49-F238E27FC236}">
                <a16:creationId xmlns:a16="http://schemas.microsoft.com/office/drawing/2014/main" id="{9D8A472F-0558-4FFB-8611-DBC11E0128D6}"/>
              </a:ext>
            </a:extLst>
          </p:cNvPr>
          <p:cNvSpPr/>
          <p:nvPr/>
        </p:nvSpPr>
        <p:spPr>
          <a:xfrm>
            <a:off x="708496" y="471043"/>
            <a:ext cx="2127175" cy="2124043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pt-BR" sz="1400" b="1" kern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Disponível</a:t>
            </a:r>
          </a:p>
          <a:p>
            <a:pPr algn="ctr">
              <a:lnSpc>
                <a:spcPct val="150000"/>
              </a:lnSpc>
            </a:pPr>
            <a:r>
              <a:rPr lang="pt-BR" sz="1400" b="1" kern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lang="pt-BR" sz="1400" b="1" kern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ara todos os</a:t>
            </a:r>
          </a:p>
          <a:p>
            <a:pPr algn="ctr">
              <a:lnSpc>
                <a:spcPct val="150000"/>
              </a:lnSpc>
            </a:pPr>
            <a:r>
              <a:rPr lang="pt-BR" sz="1400" b="1" kern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Dispositivos: Tablet, celular e Laptops</a:t>
            </a:r>
          </a:p>
          <a:p>
            <a:pPr algn="ctr">
              <a:lnSpc>
                <a:spcPct val="150000"/>
              </a:lnSpc>
            </a:pPr>
            <a:endParaRPr lang="pt-BR" sz="5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83F573D-F647-4C4B-9F9B-E4570FF423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88538" y="268769"/>
            <a:ext cx="1824247" cy="60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1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E050ED1-D061-4E81-A629-700E35CB49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084" y="0"/>
            <a:ext cx="6094916" cy="685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3504130-E9DC-4842-99D7-8920261E12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648D593D-D0E5-45EC-8CAC-41F1BC01ED32}"/>
              </a:ext>
            </a:extLst>
          </p:cNvPr>
          <p:cNvSpPr/>
          <p:nvPr/>
        </p:nvSpPr>
        <p:spPr>
          <a:xfrm>
            <a:off x="6057383" y="0"/>
            <a:ext cx="7447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E09EE6C9-0831-480B-A31E-53302C1124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3844" y="530339"/>
            <a:ext cx="3901448" cy="5739396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41B3A866-9B6F-477E-B5B6-48432773A0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1150" y="1958047"/>
            <a:ext cx="3097740" cy="4899951"/>
          </a:xfrm>
          <a:prstGeom prst="rect">
            <a:avLst/>
          </a:prstGeom>
        </p:spPr>
      </p:pic>
      <p:pic>
        <p:nvPicPr>
          <p:cNvPr id="17" name="Imagem 16" descr="Mão de pessoa&#10;&#10;Descrição gerada automaticamente">
            <a:extLst>
              <a:ext uri="{FF2B5EF4-FFF2-40B4-BE49-F238E27FC236}">
                <a16:creationId xmlns:a16="http://schemas.microsoft.com/office/drawing/2014/main" id="{D550DB87-A780-4627-8558-A5417254AAA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8"/>
          <a:stretch/>
        </p:blipFill>
        <p:spPr>
          <a:xfrm>
            <a:off x="-1" y="2036328"/>
            <a:ext cx="3244273" cy="3946605"/>
          </a:xfrm>
          <a:prstGeom prst="rect">
            <a:avLst/>
          </a:prstGeom>
        </p:spPr>
      </p:pic>
      <p:sp>
        <p:nvSpPr>
          <p:cNvPr id="18" name="Elipse 17">
            <a:extLst>
              <a:ext uri="{FF2B5EF4-FFF2-40B4-BE49-F238E27FC236}">
                <a16:creationId xmlns:a16="http://schemas.microsoft.com/office/drawing/2014/main" id="{DEF7793D-7322-4CA0-9976-077EAE0079EB}"/>
              </a:ext>
            </a:extLst>
          </p:cNvPr>
          <p:cNvSpPr/>
          <p:nvPr/>
        </p:nvSpPr>
        <p:spPr>
          <a:xfrm>
            <a:off x="5180303" y="498110"/>
            <a:ext cx="1836000" cy="180000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kern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Realize </a:t>
            </a:r>
          </a:p>
          <a:p>
            <a:pPr algn="ctr"/>
            <a:r>
              <a:rPr lang="pt-BR" sz="1500" b="1" kern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chamadas com apenas 1 clique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1820505C-2E25-4D69-9F4B-C31256A45A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88538" y="268769"/>
            <a:ext cx="1824247" cy="60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34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1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6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5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25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E050ED1-D061-4E81-A629-700E35CB49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084" y="0"/>
            <a:ext cx="6094916" cy="685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3504130-E9DC-4842-99D7-8920261E12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648D593D-D0E5-45EC-8CAC-41F1BC01ED32}"/>
              </a:ext>
            </a:extLst>
          </p:cNvPr>
          <p:cNvSpPr/>
          <p:nvPr/>
        </p:nvSpPr>
        <p:spPr>
          <a:xfrm>
            <a:off x="6057383" y="0"/>
            <a:ext cx="7447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E09EE6C9-0831-480B-A31E-53302C1124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3844" y="530339"/>
            <a:ext cx="3901448" cy="5739396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41B3A866-9B6F-477E-B5B6-48432773A0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4471" y="1935471"/>
            <a:ext cx="3098583" cy="4922528"/>
          </a:xfrm>
          <a:prstGeom prst="rect">
            <a:avLst/>
          </a:prstGeom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290D5A27-2F61-4C30-AB61-727440297D2C}"/>
              </a:ext>
            </a:extLst>
          </p:cNvPr>
          <p:cNvSpPr/>
          <p:nvPr/>
        </p:nvSpPr>
        <p:spPr>
          <a:xfrm>
            <a:off x="5179217" y="498211"/>
            <a:ext cx="1836000" cy="180000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pt-BR" sz="1500" b="1" kern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Web-</a:t>
            </a:r>
          </a:p>
          <a:p>
            <a:pPr algn="ctr">
              <a:lnSpc>
                <a:spcPct val="150000"/>
              </a:lnSpc>
            </a:pPr>
            <a:r>
              <a:rPr lang="pt-BR" sz="1500" b="1" kern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chamada</a:t>
            </a:r>
          </a:p>
          <a:p>
            <a:pPr algn="ctr">
              <a:lnSpc>
                <a:spcPct val="150000"/>
              </a:lnSpc>
            </a:pPr>
            <a:r>
              <a:rPr lang="pt-BR" sz="1500" b="1" kern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IMEDIATA</a:t>
            </a:r>
          </a:p>
          <a:p>
            <a:pPr algn="ctr"/>
            <a:endParaRPr lang="pt-BR" sz="1000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39DDEEBF-590D-410C-810D-DA675901C4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88538" y="268769"/>
            <a:ext cx="1824247" cy="60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11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no interior, espelho, mesa, quarto de hospital&#10;&#10;Descrição gerada automaticamente">
            <a:extLst>
              <a:ext uri="{FF2B5EF4-FFF2-40B4-BE49-F238E27FC236}">
                <a16:creationId xmlns:a16="http://schemas.microsoft.com/office/drawing/2014/main" id="{5063CF69-6D77-4F3C-8096-931E77AB02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5"/>
          <a:stretch/>
        </p:blipFill>
        <p:spPr>
          <a:xfrm flipH="1">
            <a:off x="0" y="-9910"/>
            <a:ext cx="12192000" cy="686791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E09EE6C9-0831-480B-A31E-53302C1124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76465" y="276344"/>
            <a:ext cx="4206136" cy="618762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8DE7BE5-F80B-4660-8904-9939BB4419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36" r="-866" b="275"/>
          <a:stretch/>
        </p:blipFill>
        <p:spPr>
          <a:xfrm>
            <a:off x="502776" y="1943666"/>
            <a:ext cx="6439114" cy="37768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6" name="Retângulo: Cantos Superiores Arredondados 15">
            <a:extLst>
              <a:ext uri="{FF2B5EF4-FFF2-40B4-BE49-F238E27FC236}">
                <a16:creationId xmlns:a16="http://schemas.microsoft.com/office/drawing/2014/main" id="{94254407-D246-4D27-96C4-A02C3CA3AC5C}"/>
              </a:ext>
            </a:extLst>
          </p:cNvPr>
          <p:cNvSpPr/>
          <p:nvPr/>
        </p:nvSpPr>
        <p:spPr>
          <a:xfrm rot="5400000">
            <a:off x="1493803" y="-1074058"/>
            <a:ext cx="1111957" cy="4099564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F0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pt-BR" sz="1500" b="1" kern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623C8627-2BDC-4D7A-A56F-295FD071EF23}"/>
              </a:ext>
            </a:extLst>
          </p:cNvPr>
          <p:cNvSpPr txBox="1"/>
          <p:nvPr/>
        </p:nvSpPr>
        <p:spPr>
          <a:xfrm>
            <a:off x="313917" y="662396"/>
            <a:ext cx="3414024" cy="618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pt-BR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Chamadas simultâneas apenas</a:t>
            </a:r>
          </a:p>
          <a:p>
            <a:pPr>
              <a:spcBef>
                <a:spcPts val="500"/>
              </a:spcBef>
            </a:pPr>
            <a:r>
              <a:rPr lang="pt-BR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selecionando as caixas disponíveis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C520DEB6-B7E4-4337-A883-C50F1F7529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88538" y="268769"/>
            <a:ext cx="1824247" cy="60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4550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063CF69-6D77-4F3C-8096-931E77AB02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4" b="7814"/>
          <a:stretch/>
        </p:blipFill>
        <p:spPr>
          <a:xfrm flipH="1">
            <a:off x="0" y="-9910"/>
            <a:ext cx="12192000" cy="686791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FF62A736-318A-40AE-9859-EBE4C873DA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78" t="-1119" r="-2296" b="903"/>
          <a:stretch/>
        </p:blipFill>
        <p:spPr>
          <a:xfrm>
            <a:off x="4806892" y="584200"/>
            <a:ext cx="3125845" cy="53516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2D931C60-F9ED-4CC3-AD4D-BCEACA1979AC}"/>
              </a:ext>
            </a:extLst>
          </p:cNvPr>
          <p:cNvSpPr/>
          <p:nvPr/>
        </p:nvSpPr>
        <p:spPr>
          <a:xfrm>
            <a:off x="1515320" y="2259387"/>
            <a:ext cx="1836000" cy="180000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pt-BR" sz="1500" b="1" kern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Verifique </a:t>
            </a:r>
          </a:p>
          <a:p>
            <a:pPr algn="ctr">
              <a:lnSpc>
                <a:spcPct val="150000"/>
              </a:lnSpc>
            </a:pPr>
            <a:r>
              <a:rPr lang="pt-BR" sz="1500" b="1" kern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os contatos disponíveis</a:t>
            </a:r>
            <a:endParaRPr lang="pt-BR" sz="1500" b="1" kern="1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pt-BR" sz="100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9C39DBEF-176C-4C48-AEAB-D3B40F25FB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8538" y="268769"/>
            <a:ext cx="1824247" cy="60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019471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063CF69-6D77-4F3C-8096-931E77AB02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4" b="7814"/>
          <a:stretch/>
        </p:blipFill>
        <p:spPr>
          <a:xfrm flipH="1">
            <a:off x="0" y="-9910"/>
            <a:ext cx="12192000" cy="686791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4F4C077E-07BE-4842-8547-C472FE8C84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99" t="-1524" r="-2085" b="515"/>
          <a:stretch/>
        </p:blipFill>
        <p:spPr>
          <a:xfrm>
            <a:off x="4800600" y="584200"/>
            <a:ext cx="3132138" cy="53516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0" name="Elipse 9">
            <a:extLst>
              <a:ext uri="{FF2B5EF4-FFF2-40B4-BE49-F238E27FC236}">
                <a16:creationId xmlns:a16="http://schemas.microsoft.com/office/drawing/2014/main" id="{2279A249-60A3-4F42-81F8-5E940F59CD2F}"/>
              </a:ext>
            </a:extLst>
          </p:cNvPr>
          <p:cNvSpPr/>
          <p:nvPr/>
        </p:nvSpPr>
        <p:spPr>
          <a:xfrm>
            <a:off x="9112831" y="2209800"/>
            <a:ext cx="2021630" cy="2033737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pt-BR" sz="1500" b="1" kern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Selecione </a:t>
            </a:r>
          </a:p>
          <a:p>
            <a:pPr algn="ctr">
              <a:lnSpc>
                <a:spcPct val="150000"/>
              </a:lnSpc>
            </a:pPr>
            <a:r>
              <a:rPr lang="pt-BR" sz="1500" b="1" kern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os contatos que serão conectados</a:t>
            </a:r>
          </a:p>
          <a:p>
            <a:pPr algn="ctr"/>
            <a:endParaRPr lang="pt-BR" sz="10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A98D07A-8B54-4B81-B42C-351DFE6EC0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8538" y="268769"/>
            <a:ext cx="1824247" cy="60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060812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063CF69-6D77-4F3C-8096-931E77AB02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4" b="7814"/>
          <a:stretch/>
        </p:blipFill>
        <p:spPr>
          <a:xfrm flipH="1">
            <a:off x="0" y="-9910"/>
            <a:ext cx="12192000" cy="6867910"/>
          </a:xfrm>
          <a:prstGeom prst="rect">
            <a:avLst/>
          </a:prstGeom>
        </p:spPr>
      </p:pic>
      <p:sp>
        <p:nvSpPr>
          <p:cNvPr id="15" name="Elipse 14">
            <a:extLst>
              <a:ext uri="{FF2B5EF4-FFF2-40B4-BE49-F238E27FC236}">
                <a16:creationId xmlns:a16="http://schemas.microsoft.com/office/drawing/2014/main" id="{F30E2190-A029-46D1-A047-3533E83796A6}"/>
              </a:ext>
            </a:extLst>
          </p:cNvPr>
          <p:cNvSpPr/>
          <p:nvPr/>
        </p:nvSpPr>
        <p:spPr>
          <a:xfrm>
            <a:off x="1469928" y="2197100"/>
            <a:ext cx="2098772" cy="214630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pt-BR" sz="1500" b="1" kern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 então, </a:t>
            </a:r>
          </a:p>
          <a:p>
            <a:pPr algn="ctr">
              <a:lnSpc>
                <a:spcPct val="150000"/>
              </a:lnSpc>
            </a:pPr>
            <a:r>
              <a:rPr lang="pt-BR" sz="1500" b="1" kern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basta clicar </a:t>
            </a:r>
          </a:p>
          <a:p>
            <a:pPr algn="ctr">
              <a:lnSpc>
                <a:spcPct val="150000"/>
              </a:lnSpc>
            </a:pPr>
            <a:r>
              <a:rPr lang="pt-BR" sz="1500" b="1" kern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 “Chamar” para começar</a:t>
            </a:r>
          </a:p>
          <a:p>
            <a:pPr algn="ctr"/>
            <a:endParaRPr lang="pt-BR" sz="1000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51250DE2-E5BB-44FE-8E12-F9D1540C3F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99" t="-1108" r="-2103" b="930"/>
          <a:stretch/>
        </p:blipFill>
        <p:spPr>
          <a:xfrm>
            <a:off x="4800600" y="584200"/>
            <a:ext cx="3132138" cy="53066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A7F03BA-D006-425C-83F9-FCDE68476D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8538" y="268769"/>
            <a:ext cx="1824247" cy="60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095138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063CF69-6D77-4F3C-8096-931E77AB02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4" b="7814"/>
          <a:stretch/>
        </p:blipFill>
        <p:spPr>
          <a:xfrm flipH="1">
            <a:off x="0" y="-9910"/>
            <a:ext cx="12192000" cy="686791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DD8D6CB3-EC13-4C8E-8F76-D8D3E0947F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03029" y="1465564"/>
            <a:ext cx="2420085" cy="42163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8639B758-3037-49E5-B24A-5947E66CB8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2239" y="407780"/>
            <a:ext cx="2375609" cy="41388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F9C13216-4E94-459B-B380-57D8C81381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4066" y="2263921"/>
            <a:ext cx="2375901" cy="41321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2BFC2E68-2826-41D6-8012-73B536FD65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2565" y="594138"/>
            <a:ext cx="3681578" cy="55369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30701826-5E2B-49E2-9DCB-4013CDDB19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8538" y="268769"/>
            <a:ext cx="1824247" cy="60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4939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031 0.11204 L 1.66667E-6 2.96296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37" y="-555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115 -0.16829 L 5E-6 -3.33333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31" y="851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196 -0.06087 L 2.5E-6 1.85185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30" y="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1657</TotalTime>
  <Words>191</Words>
  <Application>Microsoft Office PowerPoint</Application>
  <PresentationFormat>Widescreen</PresentationFormat>
  <Paragraphs>75</Paragraphs>
  <Slides>18</Slides>
  <Notes>10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Denis Almeida</dc:creator>
  <cp:lastModifiedBy>Denis Almeida</cp:lastModifiedBy>
  <cp:revision>81</cp:revision>
  <dcterms:created xsi:type="dcterms:W3CDTF">2020-12-03T14:54:01Z</dcterms:created>
  <dcterms:modified xsi:type="dcterms:W3CDTF">2021-04-16T00:40:29Z</dcterms:modified>
</cp:coreProperties>
</file>